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264" r:id="rId5"/>
    <p:sldId id="262" r:id="rId6"/>
    <p:sldId id="260" r:id="rId7"/>
    <p:sldId id="263" r:id="rId8"/>
    <p:sldId id="265" r:id="rId9"/>
    <p:sldId id="270" r:id="rId10"/>
    <p:sldId id="267" r:id="rId11"/>
    <p:sldId id="268" r:id="rId12"/>
    <p:sldId id="269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3706-1B19-4697-A203-8B09A293D83D}" type="datetimeFigureOut">
              <a:rPr lang="cs-CZ" smtClean="0"/>
              <a:t>7.9.2015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7CF97-508C-4D79-A091-EF1E51690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96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7CF97-508C-4D79-A091-EF1E516907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89047"/>
            <a:ext cx="8825658" cy="2677648"/>
          </a:xfrm>
        </p:spPr>
        <p:txBody>
          <a:bodyPr/>
          <a:lstStyle/>
          <a:p>
            <a:r>
              <a:rPr lang="cs-CZ" sz="4400" dirty="0" smtClean="0"/>
              <a:t>Středisko výchovné péče </a:t>
            </a:r>
            <a:r>
              <a:rPr lang="cs-CZ" dirty="0" smtClean="0"/>
              <a:t>Dobrá Vyhlídka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28746" y="4580389"/>
            <a:ext cx="8825658" cy="11339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cs-CZ" cap="none" dirty="0" smtClean="0"/>
              <a:t>www.dobravyhlidka.cz</a:t>
            </a:r>
          </a:p>
          <a:p>
            <a:pPr algn="r"/>
            <a:r>
              <a:rPr lang="cs-CZ" cap="none" dirty="0" smtClean="0"/>
              <a:t>svp@dds-spk.cz</a:t>
            </a:r>
          </a:p>
          <a:p>
            <a:pPr algn="r"/>
            <a:r>
              <a:rPr lang="cs-CZ" cap="none" dirty="0" smtClean="0"/>
              <a:t>583 284 011, 778 445 825</a:t>
            </a:r>
          </a:p>
          <a:p>
            <a:pPr algn="r"/>
            <a:r>
              <a:rPr lang="cs-CZ" cap="none" dirty="0" smtClean="0"/>
              <a:t>Vyhlídka 1, 787 01 Šumperk</a:t>
            </a:r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4580389"/>
            <a:ext cx="3011430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třídy a vztahy ve třídě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Preventivní program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dva 90 minutové bloky (časový odstup 2 – 3 týdny)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Intervenční program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1. blok (seznámení se třídou, diagnostika)</a:t>
            </a:r>
          </a:p>
          <a:p>
            <a:r>
              <a:rPr lang="cs-CZ" dirty="0"/>
              <a:t>2. blok (výsledky diagnostiky, intervence, nastolení změn)</a:t>
            </a:r>
          </a:p>
          <a:p>
            <a:r>
              <a:rPr lang="cs-CZ" dirty="0"/>
              <a:t>3. blok (zhodnocení dosažených změn, zpětná vazba, pozitivně laděné aktivity k posílení koheze, spolupráce aj.)</a:t>
            </a:r>
          </a:p>
          <a:p>
            <a:r>
              <a:rPr lang="cs-CZ" dirty="0"/>
              <a:t>v případě nutnosti prodloužení o další bloky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Adaptační a kohezivní pobyty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6009243" cy="34163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Adaptační pobyt</a:t>
            </a:r>
          </a:p>
          <a:p>
            <a:pPr lvl="1"/>
            <a:r>
              <a:rPr lang="cs-CZ" dirty="0"/>
              <a:t>nově vzniklý třídní kolektiv, nový třídní učitel (6. třída, 1. ročník SŠ)</a:t>
            </a:r>
          </a:p>
          <a:p>
            <a:pPr lvl="1"/>
            <a:r>
              <a:rPr lang="cs-CZ" dirty="0"/>
              <a:t>vzájemné poznání, sblížení, rozvoj komunikace, spolupráce, důvěry</a:t>
            </a:r>
          </a:p>
          <a:p>
            <a:r>
              <a:rPr lang="cs-CZ" b="1" dirty="0" smtClean="0"/>
              <a:t>Kohezivní </a:t>
            </a:r>
            <a:r>
              <a:rPr lang="cs-CZ" b="1" dirty="0"/>
              <a:t>pobyt</a:t>
            </a:r>
          </a:p>
          <a:p>
            <a:pPr lvl="1"/>
            <a:r>
              <a:rPr lang="cs-CZ" dirty="0"/>
              <a:t>prohloubení soc. vazeb, důvěry v již zavedeném třídním kolektivu</a:t>
            </a:r>
          </a:p>
          <a:p>
            <a:pPr lvl="1"/>
            <a:r>
              <a:rPr lang="cs-CZ" dirty="0"/>
              <a:t>spolupráce, zdravé sebeprosazení, efektivní komunikace, sebepoznání a hlubší poznání žáků </a:t>
            </a:r>
            <a:r>
              <a:rPr lang="cs-CZ" dirty="0" smtClean="0"/>
              <a:t>navzájem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164198" y="2603500"/>
            <a:ext cx="400154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285175" y="2603500"/>
            <a:ext cx="38805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Požadavky na </a:t>
            </a:r>
            <a:r>
              <a:rPr lang="cs-CZ" b="1" dirty="0" smtClean="0"/>
              <a:t>školu</a:t>
            </a:r>
            <a:endParaRPr lang="cs-CZ" b="1" dirty="0"/>
          </a:p>
          <a:p>
            <a:pPr lvl="1"/>
            <a:r>
              <a:rPr lang="cs-CZ" dirty="0"/>
              <a:t>zajistit ubytování a stravu pro žáky, učitele a 2 pracovníky SVP</a:t>
            </a:r>
          </a:p>
          <a:p>
            <a:pPr lvl="1"/>
            <a:r>
              <a:rPr lang="cs-CZ" dirty="0"/>
              <a:t>zajistit dopravu na místo konání pro žáky a učitele</a:t>
            </a:r>
          </a:p>
          <a:p>
            <a:pPr lvl="1"/>
            <a:r>
              <a:rPr lang="cs-CZ" dirty="0"/>
              <a:t>zajistit dozor nad žáky mimo čas realizace programu</a:t>
            </a:r>
          </a:p>
          <a:p>
            <a:pPr lvl="1"/>
            <a:r>
              <a:rPr lang="cs-CZ" dirty="0"/>
              <a:t>zajistit materiál potřebný k realizaci programu</a:t>
            </a:r>
          </a:p>
        </p:txBody>
      </p:sp>
    </p:spTree>
    <p:extLst>
      <p:ext uri="{BB962C8B-B14F-4D97-AF65-F5344CB8AC3E}">
        <p14:creationId xmlns:p14="http://schemas.microsoft.com/office/powerpoint/2010/main" val="335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se školami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Zakázka směrem k individuálním nebo rodinným konzultacím (vysvětlit, nejedná se o trest, forma pomoci, zájem školy), větší komunikace také z naší strany</a:t>
            </a:r>
          </a:p>
          <a:p>
            <a:r>
              <a:rPr lang="cs-CZ" dirty="0"/>
              <a:t>Spolupráce se škol. psychology (preventivní a intervenční programy, dlouhodobá práce s dítětem (rodinou)) </a:t>
            </a:r>
          </a:p>
          <a:p>
            <a:r>
              <a:rPr lang="cs-CZ" dirty="0"/>
              <a:t>Poradenství pro učitele – individuální, skupinové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6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384183"/>
            <a:ext cx="3291211" cy="2023145"/>
          </a:xfrm>
        </p:spPr>
        <p:txBody>
          <a:bodyPr/>
          <a:lstStyle/>
          <a:p>
            <a:r>
              <a:rPr lang="cs-CZ" sz="3200" dirty="0" smtClean="0"/>
              <a:t>Středisko výchovné péče </a:t>
            </a:r>
            <a:br>
              <a:rPr lang="cs-CZ" sz="3200" dirty="0" smtClean="0"/>
            </a:br>
            <a:r>
              <a:rPr lang="cs-CZ" sz="3200" dirty="0" smtClean="0"/>
              <a:t>Dobrá Vyhlídka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3" y="4056845"/>
            <a:ext cx="3011430" cy="1082042"/>
          </a:xfrm>
        </p:spPr>
      </p:pic>
      <p:sp>
        <p:nvSpPr>
          <p:cNvPr id="7" name="TextovéPole 6"/>
          <p:cNvSpPr txBox="1"/>
          <p:nvPr/>
        </p:nvSpPr>
        <p:spPr>
          <a:xfrm>
            <a:off x="5192785" y="1367405"/>
            <a:ext cx="4791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Středisko výchovné péče Dobrá Vyhlídka</a:t>
            </a:r>
          </a:p>
          <a:p>
            <a:r>
              <a:rPr lang="cs-CZ" dirty="0" smtClean="0"/>
              <a:t>DDŠ, ZŠ a SVP Šumperk</a:t>
            </a:r>
          </a:p>
          <a:p>
            <a:r>
              <a:rPr lang="cs-CZ" dirty="0" smtClean="0"/>
              <a:t>Vyhlídka 1</a:t>
            </a:r>
          </a:p>
          <a:p>
            <a:r>
              <a:rPr lang="cs-CZ" dirty="0" smtClean="0"/>
              <a:t>787 01 Šumperk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92785" y="3232377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Otevírací doba</a:t>
            </a:r>
          </a:p>
          <a:p>
            <a:endParaRPr lang="cs-CZ" sz="2000" b="1" dirty="0" smtClean="0"/>
          </a:p>
          <a:p>
            <a:r>
              <a:rPr lang="cs-CZ" dirty="0" smtClean="0"/>
              <a:t>Po – Čt: 	8.00 – 17.00</a:t>
            </a:r>
          </a:p>
          <a:p>
            <a:r>
              <a:rPr lang="cs-CZ" dirty="0" smtClean="0"/>
              <a:t>Pá: 			8.00 – 15.00</a:t>
            </a:r>
          </a:p>
          <a:p>
            <a:r>
              <a:rPr lang="cs-CZ" sz="1400" dirty="0" smtClean="0"/>
              <a:t>Jindy dle individuální domluvy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63986" y="5712903"/>
            <a:ext cx="530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www.dobravyhlidka.cz</a:t>
            </a:r>
            <a:endParaRPr lang="cs-CZ" sz="3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16582" y="3234993"/>
            <a:ext cx="36551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Kontakty</a:t>
            </a:r>
          </a:p>
          <a:p>
            <a:endParaRPr lang="cs-CZ" sz="2000" b="1" dirty="0" smtClean="0"/>
          </a:p>
          <a:p>
            <a:r>
              <a:rPr lang="cs-CZ" dirty="0" smtClean="0"/>
              <a:t>svp@dds-spk.cz</a:t>
            </a:r>
          </a:p>
          <a:p>
            <a:r>
              <a:rPr lang="cs-CZ" dirty="0" smtClean="0"/>
              <a:t>583 284 011 – středisko </a:t>
            </a:r>
          </a:p>
          <a:p>
            <a:r>
              <a:rPr lang="cs-CZ" dirty="0" smtClean="0"/>
              <a:t>778 445 825 – vedoucí střediska</a:t>
            </a:r>
          </a:p>
          <a:p>
            <a:r>
              <a:rPr lang="cs-CZ" dirty="0" smtClean="0"/>
              <a:t>778 445 826 – terénní pracovník</a:t>
            </a:r>
          </a:p>
        </p:txBody>
      </p:sp>
    </p:spTree>
    <p:extLst>
      <p:ext uri="{BB962C8B-B14F-4D97-AF65-F5344CB8AC3E}">
        <p14:creationId xmlns:p14="http://schemas.microsoft.com/office/powerpoint/2010/main" val="26035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295399"/>
            <a:ext cx="3005154" cy="3828535"/>
          </a:xfrm>
        </p:spPr>
        <p:txBody>
          <a:bodyPr/>
          <a:lstStyle/>
          <a:p>
            <a:r>
              <a:rPr lang="cs-CZ" sz="4000" dirty="0" smtClean="0"/>
              <a:t>Děkujeme za pozornost a zveme vás na prohlídku prostor SVP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1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SVP Dobrá Vyhlídka Šumperk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Školské zařízení zaměřené na </a:t>
            </a:r>
            <a:r>
              <a:rPr lang="cs-CZ" b="1" dirty="0"/>
              <a:t>pomoc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 </a:t>
            </a:r>
            <a:r>
              <a:rPr lang="cs-CZ" b="1" dirty="0"/>
              <a:t>řešení</a:t>
            </a:r>
            <a:r>
              <a:rPr lang="cs-CZ" dirty="0"/>
              <a:t> poruch chování, výchovných problémů a vztahových obtíží</a:t>
            </a:r>
          </a:p>
          <a:p>
            <a:r>
              <a:rPr lang="cs-CZ" dirty="0"/>
              <a:t>Zřizováno a financováno </a:t>
            </a:r>
            <a:r>
              <a:rPr lang="cs-CZ" b="1" dirty="0"/>
              <a:t>MŠMT</a:t>
            </a:r>
          </a:p>
          <a:p>
            <a:r>
              <a:rPr lang="cs-CZ" dirty="0" smtClean="0"/>
              <a:t>Zařízení </a:t>
            </a:r>
            <a:r>
              <a:rPr lang="cs-CZ" b="1" dirty="0" smtClean="0"/>
              <a:t>ambulantního typu </a:t>
            </a:r>
            <a:r>
              <a:rPr lang="cs-CZ" dirty="0" smtClean="0"/>
              <a:t>(bez pobytové části)</a:t>
            </a:r>
          </a:p>
          <a:p>
            <a:r>
              <a:rPr lang="cs-CZ" b="1" dirty="0" smtClean="0"/>
              <a:t>Samostatné zařízení </a:t>
            </a:r>
            <a:r>
              <a:rPr lang="cs-CZ" dirty="0" smtClean="0"/>
              <a:t>v rámci DDŠ, ZŠ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SVP Šumperk </a:t>
            </a:r>
          </a:p>
          <a:p>
            <a:r>
              <a:rPr lang="cs-CZ" dirty="0" smtClean="0"/>
              <a:t>V činnosti od </a:t>
            </a:r>
            <a:r>
              <a:rPr lang="cs-CZ" b="1" dirty="0" smtClean="0"/>
              <a:t>února 2014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Výhody SVP</a:t>
            </a:r>
          </a:p>
          <a:p>
            <a:r>
              <a:rPr lang="cs-CZ" dirty="0" smtClean="0"/>
              <a:t>Veškeré služby v rámci resortu školství </a:t>
            </a:r>
            <a:r>
              <a:rPr lang="cs-CZ" b="1" dirty="0" smtClean="0"/>
              <a:t>zdarma</a:t>
            </a:r>
          </a:p>
          <a:p>
            <a:r>
              <a:rPr lang="cs-CZ" b="1" dirty="0" smtClean="0"/>
              <a:t>Koncepční a individualizovaná </a:t>
            </a:r>
            <a:r>
              <a:rPr lang="cs-CZ" dirty="0" smtClean="0"/>
              <a:t>práce s rodinami i školami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dlouhodobé spolupráce</a:t>
            </a:r>
          </a:p>
          <a:p>
            <a:r>
              <a:rPr lang="cs-CZ" b="1" dirty="0" smtClean="0"/>
              <a:t>Terénní služby </a:t>
            </a:r>
            <a:r>
              <a:rPr lang="cs-CZ" dirty="0" smtClean="0"/>
              <a:t>v širokém okolí</a:t>
            </a:r>
          </a:p>
          <a:p>
            <a:r>
              <a:rPr lang="cs-CZ" dirty="0" smtClean="0"/>
              <a:t>Provázanost s dalšími organizacemi (OSPOD, PPP, lékaři…)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se řídíme: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Zákon </a:t>
            </a:r>
            <a:r>
              <a:rPr lang="cs-CZ" b="1" dirty="0"/>
              <a:t>č. 109/2002 Sb</a:t>
            </a:r>
            <a:r>
              <a:rPr lang="cs-CZ" b="1" dirty="0" smtClean="0"/>
              <a:t>., </a:t>
            </a:r>
            <a:r>
              <a:rPr lang="cs-CZ" b="1" dirty="0"/>
              <a:t>o výkonu ústavní výchovy nebo ochranné výchovy ve školských zařízeních a o preventivně výchovné péči ve školských zařízeních a o změně dalších </a:t>
            </a:r>
            <a:r>
              <a:rPr lang="cs-CZ" b="1" dirty="0" smtClean="0"/>
              <a:t>zákonů</a:t>
            </a:r>
          </a:p>
          <a:p>
            <a:r>
              <a:rPr lang="cs-CZ" b="1" dirty="0" smtClean="0"/>
              <a:t>Vyhláška </a:t>
            </a:r>
            <a:r>
              <a:rPr lang="cs-CZ" b="1" dirty="0"/>
              <a:t>č. 458/2005 Sb</a:t>
            </a:r>
            <a:r>
              <a:rPr lang="cs-CZ" b="1" dirty="0" smtClean="0"/>
              <a:t>., </a:t>
            </a:r>
            <a:r>
              <a:rPr lang="cs-CZ" b="1" dirty="0"/>
              <a:t>kterou se upravují podrobnosti o organizaci výchovně vzdělávací péče ve střediscích výchovné péče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Metodický pokyn upřesňující podmínky činnosti středisek výchovné </a:t>
            </a:r>
            <a:r>
              <a:rPr lang="cs-CZ" b="1" dirty="0" smtClean="0"/>
              <a:t>péče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4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Klienti SVP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Děti, mládež a mladí dospělí (3 – 26 let), též z rozhodnutí soudu</a:t>
            </a:r>
          </a:p>
          <a:p>
            <a:r>
              <a:rPr lang="cs-CZ" sz="2000" dirty="0"/>
              <a:t>Zákonní zástupci a osoby odpovědné za výchovu</a:t>
            </a:r>
          </a:p>
          <a:p>
            <a:r>
              <a:rPr lang="cs-CZ" sz="2000" dirty="0"/>
              <a:t>Školy a pedagogičtí pracovníci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766894"/>
            <a:ext cx="3484158" cy="680906"/>
          </a:xfrm>
        </p:spPr>
        <p:txBody>
          <a:bodyPr/>
          <a:lstStyle/>
          <a:p>
            <a:r>
              <a:rPr lang="cs-CZ" sz="3600" dirty="0" smtClean="0"/>
              <a:t>Působnost SVP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5" y="2031534"/>
            <a:ext cx="3484158" cy="3988266"/>
          </a:xfrm>
        </p:spPr>
        <p:txBody>
          <a:bodyPr>
            <a:normAutofit/>
          </a:bodyPr>
          <a:lstStyle/>
          <a:p>
            <a:r>
              <a:rPr lang="cs-CZ" sz="2400" dirty="0"/>
              <a:t>Šumpersko</a:t>
            </a:r>
          </a:p>
          <a:p>
            <a:r>
              <a:rPr lang="cs-CZ" sz="2400" dirty="0" err="1"/>
              <a:t>Zábřežsko</a:t>
            </a:r>
            <a:endParaRPr lang="cs-CZ" sz="2400" dirty="0"/>
          </a:p>
          <a:p>
            <a:r>
              <a:rPr lang="cs-CZ" sz="2400" dirty="0"/>
              <a:t>Jesenicko</a:t>
            </a:r>
          </a:p>
          <a:p>
            <a:r>
              <a:rPr lang="cs-CZ" sz="2400" dirty="0" err="1"/>
              <a:t>Mohelnicko</a:t>
            </a:r>
            <a:endParaRPr lang="cs-CZ" sz="2400" dirty="0"/>
          </a:p>
        </p:txBody>
      </p:sp>
      <p:pic>
        <p:nvPicPr>
          <p:cNvPr id="5" name="Picture 2" descr="https://www.czso.cz/documents/10180/25385875/16181157+71101109k2.jpg/cbdbcf4e-08c0-482e-80ed-6e9092c8e1e2?version=1.0&amp;t=14127722567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60" y="1301470"/>
            <a:ext cx="6667661" cy="47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766894"/>
            <a:ext cx="3484158" cy="680906"/>
          </a:xfrm>
        </p:spPr>
        <p:txBody>
          <a:bodyPr/>
          <a:lstStyle/>
          <a:p>
            <a:r>
              <a:rPr lang="cs-CZ" sz="3600" dirty="0" smtClean="0"/>
              <a:t>Pracovníci SVP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5" y="1447800"/>
            <a:ext cx="6030097" cy="452257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5" y="2031534"/>
            <a:ext cx="3484158" cy="3988266"/>
          </a:xfrm>
        </p:spPr>
        <p:txBody>
          <a:bodyPr>
            <a:normAutofit fontScale="92500" lnSpcReduction="10000"/>
          </a:bodyPr>
          <a:lstStyle/>
          <a:p>
            <a:r>
              <a:rPr lang="cs-CZ" sz="1800" b="1" dirty="0" smtClean="0"/>
              <a:t>TOMÁŠ POLÁK </a:t>
            </a:r>
          </a:p>
          <a:p>
            <a:r>
              <a:rPr lang="cs-CZ" sz="1800" dirty="0" smtClean="0"/>
              <a:t>vedoucí střediska – etoped</a:t>
            </a:r>
          </a:p>
          <a:p>
            <a:endParaRPr lang="cs-CZ" sz="1800" dirty="0" smtClean="0"/>
          </a:p>
          <a:p>
            <a:r>
              <a:rPr lang="cs-CZ" sz="1800" b="1" dirty="0" smtClean="0"/>
              <a:t>JAN REMEŠ </a:t>
            </a:r>
          </a:p>
          <a:p>
            <a:r>
              <a:rPr lang="cs-CZ" sz="1800" dirty="0" smtClean="0"/>
              <a:t>psycholog</a:t>
            </a:r>
          </a:p>
          <a:p>
            <a:endParaRPr lang="cs-CZ" sz="1800" dirty="0" smtClean="0"/>
          </a:p>
          <a:p>
            <a:r>
              <a:rPr lang="cs-CZ" sz="1800" b="1" dirty="0" smtClean="0"/>
              <a:t>JITKA KŘEČKOVÁ </a:t>
            </a:r>
          </a:p>
          <a:p>
            <a:r>
              <a:rPr lang="cs-CZ" sz="1800" dirty="0" smtClean="0"/>
              <a:t>etoped</a:t>
            </a:r>
          </a:p>
          <a:p>
            <a:endParaRPr lang="cs-CZ" sz="1800" dirty="0" smtClean="0"/>
          </a:p>
          <a:p>
            <a:r>
              <a:rPr lang="cs-CZ" sz="1800" b="1" dirty="0" smtClean="0"/>
              <a:t>MICHAELA KANTOROVÁ </a:t>
            </a:r>
          </a:p>
          <a:p>
            <a:r>
              <a:rPr lang="cs-CZ" sz="1800" dirty="0" smtClean="0"/>
              <a:t>sociální pracovnice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827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klientů od února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Celkový počet klientů </a:t>
            </a:r>
            <a:r>
              <a:rPr lang="cs-CZ" dirty="0"/>
              <a:t>v </a:t>
            </a:r>
            <a:r>
              <a:rPr lang="cs-CZ" dirty="0" smtClean="0"/>
              <a:t>evidenci: </a:t>
            </a:r>
            <a:r>
              <a:rPr lang="cs-CZ" b="1" dirty="0"/>
              <a:t>243</a:t>
            </a:r>
          </a:p>
          <a:p>
            <a:r>
              <a:rPr lang="cs-CZ" dirty="0"/>
              <a:t>Počet nových klientů </a:t>
            </a:r>
            <a:r>
              <a:rPr lang="cs-CZ" dirty="0" smtClean="0"/>
              <a:t>ve 2</a:t>
            </a:r>
            <a:r>
              <a:rPr lang="cs-CZ" dirty="0"/>
              <a:t>. pololetí </a:t>
            </a:r>
            <a:r>
              <a:rPr lang="cs-CZ" dirty="0" smtClean="0"/>
              <a:t>školního roku </a:t>
            </a:r>
            <a:r>
              <a:rPr lang="cs-CZ" dirty="0"/>
              <a:t>2013 – 2014: </a:t>
            </a:r>
            <a:r>
              <a:rPr lang="cs-CZ" b="1" dirty="0"/>
              <a:t>74</a:t>
            </a:r>
          </a:p>
          <a:p>
            <a:r>
              <a:rPr lang="cs-CZ" dirty="0"/>
              <a:t>Počet nových klientů </a:t>
            </a:r>
            <a:r>
              <a:rPr lang="cs-CZ" dirty="0" smtClean="0"/>
              <a:t>ve školním roce 2014 – 2015</a:t>
            </a:r>
            <a:r>
              <a:rPr lang="cs-CZ" dirty="0"/>
              <a:t>: </a:t>
            </a:r>
            <a:r>
              <a:rPr lang="cs-CZ" b="1" dirty="0"/>
              <a:t>169</a:t>
            </a:r>
          </a:p>
          <a:p>
            <a:r>
              <a:rPr lang="cs-CZ" dirty="0"/>
              <a:t>Z toho preventivní nebo intervenční </a:t>
            </a:r>
            <a:r>
              <a:rPr lang="cs-CZ" dirty="0" smtClean="0"/>
              <a:t>programy </a:t>
            </a:r>
            <a:r>
              <a:rPr lang="cs-CZ" dirty="0"/>
              <a:t>ve </a:t>
            </a:r>
            <a:r>
              <a:rPr lang="cs-CZ" dirty="0" smtClean="0"/>
              <a:t>školách: </a:t>
            </a:r>
            <a:r>
              <a:rPr lang="cs-CZ" b="1" dirty="0"/>
              <a:t>13/34</a:t>
            </a:r>
          </a:p>
          <a:p>
            <a:r>
              <a:rPr lang="cs-CZ" dirty="0"/>
              <a:t>Programy KPPŠ: </a:t>
            </a:r>
            <a:r>
              <a:rPr lang="cs-CZ" b="1" dirty="0"/>
              <a:t>26</a:t>
            </a:r>
          </a:p>
          <a:p>
            <a:r>
              <a:rPr lang="cs-CZ" dirty="0"/>
              <a:t>Besedy: </a:t>
            </a:r>
            <a:r>
              <a:rPr lang="cs-CZ" b="1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Nabízené 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klienty a rodiny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Individuální konzultace s klienty (od 15let i bez souhlasu zákonných zástupců)</a:t>
            </a:r>
          </a:p>
          <a:p>
            <a:r>
              <a:rPr lang="cs-CZ" dirty="0" smtClean="0"/>
              <a:t>Rodinné konzultace (spolupráce se všemi členy rodinného systému) </a:t>
            </a:r>
          </a:p>
          <a:p>
            <a:r>
              <a:rPr lang="cs-CZ" dirty="0" smtClean="0"/>
              <a:t>Rodičovské skupiny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Pro školy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Preventivní a intervenční programy zaměřené na vztahy a klima ve třídě/škole</a:t>
            </a:r>
          </a:p>
          <a:p>
            <a:r>
              <a:rPr lang="cs-CZ" dirty="0" smtClean="0"/>
              <a:t>Adaptační programy pro třídy</a:t>
            </a:r>
          </a:p>
          <a:p>
            <a:r>
              <a:rPr lang="cs-CZ" dirty="0" smtClean="0"/>
              <a:t>Programy v rámci KPPŠ – Právo a morálka, Komunikace</a:t>
            </a:r>
          </a:p>
          <a:p>
            <a:r>
              <a:rPr lang="cs-CZ" dirty="0" smtClean="0"/>
              <a:t>Besedy, přednášky a supervize na základě individuální domluvy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3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885117" cy="2283824"/>
          </a:xfrm>
        </p:spPr>
        <p:txBody>
          <a:bodyPr/>
          <a:lstStyle/>
          <a:p>
            <a:r>
              <a:rPr lang="cs-CZ" dirty="0" smtClean="0"/>
              <a:t>Programy pro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2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</TotalTime>
  <Words>585</Words>
  <Application>Microsoft Office PowerPoint</Application>
  <PresentationFormat>Širokoúhlá obrazovka</PresentationFormat>
  <Paragraphs>103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Iontový efekt</vt:lpstr>
      <vt:lpstr>Středisko výchovné péče Dobrá Vyhlídka</vt:lpstr>
      <vt:lpstr>SVP Dobrá Vyhlídka Šumperk</vt:lpstr>
      <vt:lpstr>Čím se řídíme:</vt:lpstr>
      <vt:lpstr>Klienti SVP</vt:lpstr>
      <vt:lpstr>Působnost SVP</vt:lpstr>
      <vt:lpstr>Pracovníci SVP</vt:lpstr>
      <vt:lpstr>Statistika klientů od února 2014</vt:lpstr>
      <vt:lpstr>Nabízené služby</vt:lpstr>
      <vt:lpstr>Programy pro školy</vt:lpstr>
      <vt:lpstr>Klima třídy a vztahy ve třídě</vt:lpstr>
      <vt:lpstr>Adaptační a kohezivní pobyty</vt:lpstr>
      <vt:lpstr>Spolupráce se školami</vt:lpstr>
      <vt:lpstr>Středisko výchovné péče  Dobrá Vyhlídka</vt:lpstr>
      <vt:lpstr>Děkujeme za pozornost a zveme vás na prohlídku prostor SVP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Středisko výchovné péče Dobrá Vyhlídka</dc:title>
  <dc:creator>SVP.PSYCHOLOG</dc:creator>
  <cp:lastModifiedBy>SVP.VEDOUCI</cp:lastModifiedBy>
  <cp:revision>17</cp:revision>
  <dcterms:created xsi:type="dcterms:W3CDTF">2015-08-12T10:37:21Z</dcterms:created>
  <dcterms:modified xsi:type="dcterms:W3CDTF">2015-09-07T07:16:06Z</dcterms:modified>
</cp:coreProperties>
</file>